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6" r:id="rId2"/>
    <p:sldId id="623" r:id="rId3"/>
    <p:sldId id="624" r:id="rId4"/>
    <p:sldId id="625" r:id="rId5"/>
    <p:sldId id="626" r:id="rId6"/>
    <p:sldId id="627" r:id="rId7"/>
    <p:sldId id="629" r:id="rId8"/>
    <p:sldId id="628" r:id="rId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03" autoAdjust="0"/>
    <p:restoredTop sz="81165" autoAdjust="0"/>
  </p:normalViewPr>
  <p:slideViewPr>
    <p:cSldViewPr snapToGrid="0" snapToObjects="1">
      <p:cViewPr varScale="1">
        <p:scale>
          <a:sx n="71" d="100"/>
          <a:sy n="71" d="100"/>
        </p:scale>
        <p:origin x="184" y="10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Pruning</a:t>
            </a:r>
            <a:r>
              <a:rPr lang="en-US" sz="1200" b="0" i="0" kern="1200" dirty="0">
                <a:solidFill>
                  <a:schemeClr val="tx1"/>
                </a:solidFill>
                <a:effectLst/>
                <a:latin typeface="+mn-lt"/>
                <a:ea typeface="+mn-ea"/>
                <a:cs typeface="+mn-cs"/>
              </a:rPr>
              <a:t> is a technique that reduces the size of </a:t>
            </a:r>
            <a:r>
              <a:rPr lang="en-US" sz="1200" b="1" i="0" kern="1200" dirty="0">
                <a:solidFill>
                  <a:schemeClr val="tx1"/>
                </a:solidFill>
                <a:effectLst/>
                <a:latin typeface="+mn-lt"/>
                <a:ea typeface="+mn-ea"/>
                <a:cs typeface="+mn-cs"/>
              </a:rPr>
              <a:t>decision trees</a:t>
            </a:r>
            <a:r>
              <a:rPr lang="en-US" sz="1200" b="0" i="0" kern="1200" dirty="0">
                <a:solidFill>
                  <a:schemeClr val="tx1"/>
                </a:solidFill>
                <a:effectLst/>
                <a:latin typeface="+mn-lt"/>
                <a:ea typeface="+mn-ea"/>
                <a:cs typeface="+mn-cs"/>
              </a:rPr>
              <a:t> by removing sections of the </a:t>
            </a:r>
            <a:r>
              <a:rPr lang="en-US" sz="1200" b="1" i="0" kern="1200" dirty="0">
                <a:solidFill>
                  <a:schemeClr val="tx1"/>
                </a:solidFill>
                <a:effectLst/>
                <a:latin typeface="+mn-lt"/>
                <a:ea typeface="+mn-ea"/>
                <a:cs typeface="+mn-cs"/>
              </a:rPr>
              <a:t>tree</a:t>
            </a:r>
            <a:r>
              <a:rPr lang="en-US" sz="1200" b="0" i="0" kern="1200" dirty="0">
                <a:solidFill>
                  <a:schemeClr val="tx1"/>
                </a:solidFill>
                <a:effectLst/>
                <a:latin typeface="+mn-lt"/>
                <a:ea typeface="+mn-ea"/>
                <a:cs typeface="+mn-cs"/>
              </a:rPr>
              <a:t> that provide little power to classify instances. </a:t>
            </a:r>
            <a:r>
              <a:rPr lang="en-US" sz="1200" b="1" i="0" kern="1200" dirty="0">
                <a:solidFill>
                  <a:schemeClr val="tx1"/>
                </a:solidFill>
                <a:effectLst/>
                <a:latin typeface="+mn-lt"/>
                <a:ea typeface="+mn-ea"/>
                <a:cs typeface="+mn-cs"/>
              </a:rPr>
              <a:t>Pruning</a:t>
            </a:r>
            <a:r>
              <a:rPr lang="en-US" sz="1200" b="0" i="0" kern="1200" dirty="0">
                <a:solidFill>
                  <a:schemeClr val="tx1"/>
                </a:solidFill>
                <a:effectLst/>
                <a:latin typeface="+mn-lt"/>
                <a:ea typeface="+mn-ea"/>
                <a:cs typeface="+mn-cs"/>
              </a:rPr>
              <a:t> reduces the complexity of the final classifier, and hence improves predictive accuracy by the reduction of overfitting. This presentation covers</a:t>
            </a:r>
            <a:r>
              <a:rPr lang="en-US" sz="1200" b="0" i="0" kern="1200" baseline="0" dirty="0">
                <a:solidFill>
                  <a:schemeClr val="tx1"/>
                </a:solidFill>
                <a:effectLst/>
                <a:latin typeface="+mn-lt"/>
                <a:ea typeface="+mn-ea"/>
                <a:cs typeface="+mn-cs"/>
              </a:rPr>
              <a:t> the basic idea behind pruning of decision trees and provide examples.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1200" kern="1200" dirty="0">
                <a:solidFill>
                  <a:schemeClr val="tx1"/>
                </a:solidFill>
                <a:effectLst/>
                <a:latin typeface="+mn-lt"/>
                <a:ea typeface="+mn-ea"/>
                <a:cs typeface="+mn-cs"/>
              </a:rPr>
              <a:t>If you allow the algorithm to continue splitting, it will only stop when we achieve 100 percent purity in all of the leaves. This means that the decision tree would overfit the data, and capture not only the actual patterns in the data, but also noise. Overfitting leads to low predictive accuracy of unseen data. In other words, the tree works perfectly fine on the training data which the tree has been trained on, but the performance would be very low for predicting unseen data. Because of that, we normally divide the data into train and validation. Validation data refers to the part of the data that has not been included in the training phase. We can use the validation data at the end to evaluate the performance of a decision tree.  </a:t>
            </a:r>
          </a:p>
          <a:p>
            <a:pPr eaLnBrk="1" hangingPunct="1">
              <a:spcBef>
                <a:spcPct val="0"/>
              </a:spcBef>
            </a:pPr>
            <a:endParaRPr lang="en-US" altLang="en-US" dirty="0"/>
          </a:p>
        </p:txBody>
      </p:sp>
      <p:sp>
        <p:nvSpPr>
          <p:cNvPr id="62467"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15E65F5-4A70-4377-B5A4-1A1076745F92}" type="slidenum">
              <a:rPr lang="en-US" altLang="en-US">
                <a:latin typeface="Calibri" panose="020F0502020204030204" pitchFamily="34" charset="0"/>
              </a:rPr>
              <a:pPr eaLnBrk="1" hangingPunct="1"/>
              <a:t>2</a:t>
            </a:fld>
            <a:endParaRPr lang="en-US" altLang="en-US">
              <a:latin typeface="Calibri" panose="020F0502020204030204" pitchFamily="34" charset="0"/>
            </a:endParaRPr>
          </a:p>
        </p:txBody>
      </p:sp>
    </p:spTree>
    <p:extLst>
      <p:ext uri="{BB962C8B-B14F-4D97-AF65-F5344CB8AC3E}">
        <p14:creationId xmlns:p14="http://schemas.microsoft.com/office/powerpoint/2010/main" val="3624141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This slide shows a visualization of the overfitting effect. As we can see, as we increase the number of splits, the error rate on the training data goes down. This is because the tree finds different splits and can accommodate all the data points in the training data so that the classification error on the data set is minimized. However, as we said before, this results in overfitting and capturing unnecessary noise as well. As a result of this, the error rate on the unseen data may start to increase. As soon as we start seeing a gap between data performance and the unseen data and the training data, we can conclude that the model has started to overfit. Therefore, choosing a tree with an optimal number of splits is of critical importance. </a:t>
            </a:r>
            <a:endParaRPr lang="en-US" altLang="en-US" dirty="0"/>
          </a:p>
        </p:txBody>
      </p:sp>
      <p:sp>
        <p:nvSpPr>
          <p:cNvPr id="64515"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63BB3EE-B5AF-4B5F-B059-4B76772009F9}" type="slidenum">
              <a:rPr lang="en-US" altLang="en-US">
                <a:latin typeface="Calibri" panose="020F0502020204030204" pitchFamily="34" charset="0"/>
              </a:rPr>
              <a:pPr eaLnBrk="1" hangingPunct="1"/>
              <a:t>3</a:t>
            </a:fld>
            <a:endParaRPr lang="en-US" altLang="en-US">
              <a:latin typeface="Calibri" panose="020F0502020204030204" pitchFamily="34" charset="0"/>
            </a:endParaRPr>
          </a:p>
        </p:txBody>
      </p:sp>
    </p:spTree>
    <p:extLst>
      <p:ext uri="{BB962C8B-B14F-4D97-AF65-F5344CB8AC3E}">
        <p14:creationId xmlns:p14="http://schemas.microsoft.com/office/powerpoint/2010/main" val="1763181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This slide shows a visual representation of the overfitting effect. As we can see, we have so many partitions and so many splits. From the result, we can see that the purity of each partition is 100 percent. In other words, each partition contains data points that all belong to the same class. However, as you might imagine applying this to unseen data results in poor prediction performance. </a:t>
            </a:r>
            <a:endParaRPr lang="en-US" altLang="en-US" dirty="0"/>
          </a:p>
        </p:txBody>
      </p:sp>
      <p:sp>
        <p:nvSpPr>
          <p:cNvPr id="6656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59F6845-7190-4B9D-8ADD-E8F0C4565308}" type="slidenum">
              <a:rPr lang="en-US" altLang="en-US">
                <a:latin typeface="Calibri" panose="020F0502020204030204" pitchFamily="34" charset="0"/>
              </a:rPr>
              <a:pPr eaLnBrk="1" hangingPunct="1"/>
              <a:t>4</a:t>
            </a:fld>
            <a:endParaRPr lang="en-US" altLang="en-US">
              <a:latin typeface="Calibri" panose="020F0502020204030204" pitchFamily="34" charset="0"/>
            </a:endParaRPr>
          </a:p>
        </p:txBody>
      </p:sp>
    </p:spTree>
    <p:extLst>
      <p:ext uri="{BB962C8B-B14F-4D97-AF65-F5344CB8AC3E}">
        <p14:creationId xmlns:p14="http://schemas.microsoft.com/office/powerpoint/2010/main" val="3604087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1200" kern="1200" dirty="0">
                <a:solidFill>
                  <a:schemeClr val="tx1"/>
                </a:solidFill>
                <a:effectLst/>
                <a:latin typeface="+mn-lt"/>
                <a:ea typeface="+mn-ea"/>
                <a:cs typeface="+mn-cs"/>
              </a:rPr>
              <a:t>When using the CART algorithm, the algorithm allows the tree to grow fully and then starts to prune the tree. The idea is to find the optimal point where the validation error starts to increase which is the start of the overfitting. As such, the algorithm starts to prune back the tree until the optimal number of splits is reached. For this, we need to consider a complexity measure and to modify the objective function so that the optimal tree is selected. </a:t>
            </a:r>
          </a:p>
          <a:p>
            <a:pPr eaLnBrk="1" hangingPunct="1">
              <a:spcBef>
                <a:spcPct val="0"/>
              </a:spcBef>
            </a:pPr>
            <a:endParaRPr lang="en-US" altLang="en-US" dirty="0"/>
          </a:p>
        </p:txBody>
      </p:sp>
      <p:sp>
        <p:nvSpPr>
          <p:cNvPr id="6861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7C88379-F7D4-40E4-9398-638997F3D892}" type="slidenum">
              <a:rPr lang="en-US" altLang="en-US">
                <a:latin typeface="Calibri" panose="020F0502020204030204" pitchFamily="34" charset="0"/>
              </a:rPr>
              <a:pPr eaLnBrk="1" hangingPunct="1"/>
              <a:t>5</a:t>
            </a:fld>
            <a:endParaRPr lang="en-US" altLang="en-US">
              <a:latin typeface="Calibri" panose="020F0502020204030204" pitchFamily="34" charset="0"/>
            </a:endParaRPr>
          </a:p>
        </p:txBody>
      </p:sp>
    </p:spTree>
    <p:extLst>
      <p:ext uri="{BB962C8B-B14F-4D97-AF65-F5344CB8AC3E}">
        <p14:creationId xmlns:p14="http://schemas.microsoft.com/office/powerpoint/2010/main" val="500750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So as we can see, the cost complexity of a tree, or the objective function of a tree, shown as CC consists of two elements, the error component or the Err refers to proportion of the misclassified records on the training data set. On the other hand, the complexity part, refers to the number of leaves, or the terminal of the tree. Alpha is the parameters that try to balance these two factors. In fact, we are looking for a tree which is low error, but at the same time low complexity as well. </a:t>
            </a:r>
            <a:endParaRPr lang="en-US" altLang="en-US" dirty="0"/>
          </a:p>
        </p:txBody>
      </p:sp>
      <p:sp>
        <p:nvSpPr>
          <p:cNvPr id="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5730C3A-F0A6-45DB-B9DE-B70B073333E3}" type="slidenum">
              <a:rPr lang="en-US" altLang="en-US">
                <a:latin typeface="Calibri" panose="020F0502020204030204" pitchFamily="34" charset="0"/>
              </a:rPr>
              <a:pPr eaLnBrk="1" hangingPunct="1"/>
              <a:t>6</a:t>
            </a:fld>
            <a:endParaRPr lang="en-US" altLang="en-US">
              <a:latin typeface="Calibri" panose="020F0502020204030204" pitchFamily="34" charset="0"/>
            </a:endParaRPr>
          </a:p>
        </p:txBody>
      </p:sp>
    </p:spTree>
    <p:extLst>
      <p:ext uri="{BB962C8B-B14F-4D97-AF65-F5344CB8AC3E}">
        <p14:creationId xmlns:p14="http://schemas.microsoft.com/office/powerpoint/2010/main" val="991351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1200" kern="1200" dirty="0">
                <a:solidFill>
                  <a:schemeClr val="tx1"/>
                </a:solidFill>
                <a:effectLst/>
                <a:latin typeface="+mn-lt"/>
                <a:ea typeface="+mn-ea"/>
                <a:cs typeface="+mn-cs"/>
              </a:rPr>
              <a:t>Here is an example, in this case as you can see, we can change the CP or the complexity parameter of a tree which is the same as the alpha and see the effect of it on the relative error of the data, as well as the size of the tree. So, if CP is equal to infinity, it means that we are putting all the rates on reducing the complexity. Obviously, this is in an extreme case which results in a tree which only contains one single root node. When CP starts to decrease, it means that we are applying less penalty for the complexity. As a result, the size of the tree starts to increase, as you can see, with the increase in the size of the tree, the relative error of the tree on the training data set starts to decrease as well. </a:t>
            </a:r>
          </a:p>
          <a:p>
            <a:pPr eaLnBrk="1" hangingPunct="1">
              <a:spcBef>
                <a:spcPct val="0"/>
              </a:spcBef>
            </a:pPr>
            <a:endParaRPr lang="en-US" altLang="en-US" dirty="0"/>
          </a:p>
        </p:txBody>
      </p:sp>
      <p:sp>
        <p:nvSpPr>
          <p:cNvPr id="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5730C3A-F0A6-45DB-B9DE-B70B073333E3}" type="slidenum">
              <a:rPr lang="en-US" altLang="en-US">
                <a:latin typeface="Calibri" panose="020F0502020204030204" pitchFamily="34" charset="0"/>
              </a:rPr>
              <a:pPr eaLnBrk="1" hangingPunct="1"/>
              <a:t>7</a:t>
            </a:fld>
            <a:endParaRPr lang="en-US" altLang="en-US">
              <a:latin typeface="Calibri" panose="020F0502020204030204" pitchFamily="34" charset="0"/>
            </a:endParaRPr>
          </a:p>
        </p:txBody>
      </p:sp>
    </p:spTree>
    <p:extLst>
      <p:ext uri="{BB962C8B-B14F-4D97-AF65-F5344CB8AC3E}">
        <p14:creationId xmlns:p14="http://schemas.microsoft.com/office/powerpoint/2010/main" val="3463465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This slide shows a visual representation of the error, both for the training data set which is shown in pink and the validation data set which is shown in yellow. As shown, increasing the tree size always results in reducing the error for the training data. This is because with more split, the tree is better able to accommodate the training data set. Whereas we discussed before, at some point the tree may start to capture noise and therefore overfit. </a:t>
            </a:r>
            <a:r>
              <a:rPr lang="en-US" sz="1200" kern="1200">
                <a:solidFill>
                  <a:schemeClr val="tx1"/>
                </a:solidFill>
                <a:effectLst/>
                <a:latin typeface="+mn-lt"/>
                <a:ea typeface="+mn-ea"/>
                <a:cs typeface="+mn-cs"/>
              </a:rPr>
              <a:t>The optimal tree size is defined as a point where the error on the validation and training data set start to differ. </a:t>
            </a:r>
            <a:endParaRPr lang="en-US" altLang="en-US"/>
          </a:p>
        </p:txBody>
      </p:sp>
      <p:sp>
        <p:nvSpPr>
          <p:cNvPr id="7373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DEAA5DE-231D-453B-890F-B9C13EA3CDC0}" type="slidenum">
              <a:rPr lang="en-US" altLang="en-US">
                <a:latin typeface="Calibri" panose="020F0502020204030204" pitchFamily="34" charset="0"/>
              </a:rPr>
              <a:pPr eaLnBrk="1" hangingPunct="1"/>
              <a:t>8</a:t>
            </a:fld>
            <a:endParaRPr lang="en-US" altLang="en-US">
              <a:latin typeface="Calibri" panose="020F0502020204030204" pitchFamily="34" charset="0"/>
            </a:endParaRPr>
          </a:p>
        </p:txBody>
      </p:sp>
    </p:spTree>
    <p:extLst>
      <p:ext uri="{BB962C8B-B14F-4D97-AF65-F5344CB8AC3E}">
        <p14:creationId xmlns:p14="http://schemas.microsoft.com/office/powerpoint/2010/main" val="26171145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2/7/19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2/7/19</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9.png"/><Relationship Id="rId5" Type="http://schemas.openxmlformats.org/officeDocument/2006/relationships/image" Target="../media/image10.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9.png"/><Relationship Id="rId5" Type="http://schemas.openxmlformats.org/officeDocument/2006/relationships/image" Target="../media/image11.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9.png"/><Relationship Id="rId5" Type="http://schemas.openxmlformats.org/officeDocument/2006/relationships/image" Target="../media/image14.gif"/><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773354"/>
            <a:ext cx="8080655" cy="2509748"/>
          </a:xfrm>
        </p:spPr>
        <p:txBody>
          <a:bodyPr/>
          <a:lstStyle/>
          <a:p>
            <a:r>
              <a:rPr lang="en-US" dirty="0"/>
              <a:t>Pruning Trees</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7_3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1975" y="4795838"/>
            <a:ext cx="487363" cy="487362"/>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1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2"/>
          <p:cNvSpPr>
            <a:spLocks noGrp="1"/>
          </p:cNvSpPr>
          <p:nvPr>
            <p:ph type="title"/>
          </p:nvPr>
        </p:nvSpPr>
        <p:spPr/>
        <p:txBody>
          <a:bodyPr/>
          <a:lstStyle/>
          <a:p>
            <a:pPr eaLnBrk="1" hangingPunct="1"/>
            <a:r>
              <a:rPr lang="en-US" altLang="en-US" dirty="0"/>
              <a:t>Stopping Tree Growth</a:t>
            </a:r>
          </a:p>
        </p:txBody>
      </p:sp>
      <p:sp>
        <p:nvSpPr>
          <p:cNvPr id="29699" name="Content Placeholder 3"/>
          <p:cNvSpPr>
            <a:spLocks noGrp="1"/>
          </p:cNvSpPr>
          <p:nvPr>
            <p:ph sz="quarter" idx="1"/>
          </p:nvPr>
        </p:nvSpPr>
        <p:spPr>
          <a:xfrm>
            <a:off x="1749972" y="1047884"/>
            <a:ext cx="6765378" cy="3200400"/>
          </a:xfrm>
        </p:spPr>
        <p:txBody>
          <a:bodyPr>
            <a:noAutofit/>
          </a:bodyPr>
          <a:lstStyle/>
          <a:p>
            <a:pPr eaLnBrk="1" hangingPunct="1"/>
            <a:r>
              <a:rPr lang="en-US" altLang="en-US" b="0" dirty="0">
                <a:solidFill>
                  <a:schemeClr val="tx2">
                    <a:lumMod val="75000"/>
                  </a:schemeClr>
                </a:solidFill>
                <a:latin typeface="Garamond" panose="02020404030301010803" pitchFamily="18" charset="0"/>
              </a:rPr>
              <a:t>Natural end of process is 100% purity in each leaf</a:t>
            </a:r>
          </a:p>
          <a:p>
            <a:pPr eaLnBrk="1" hangingPunct="1"/>
            <a:endParaRPr lang="en-US" altLang="en-US" b="0" dirty="0">
              <a:solidFill>
                <a:schemeClr val="tx2">
                  <a:lumMod val="75000"/>
                </a:schemeClr>
              </a:solidFill>
              <a:latin typeface="Garamond" panose="02020404030301010803" pitchFamily="18" charset="0"/>
            </a:endParaRPr>
          </a:p>
          <a:p>
            <a:pPr eaLnBrk="1" hangingPunct="1"/>
            <a:r>
              <a:rPr lang="en-US" altLang="en-US" b="0" dirty="0">
                <a:solidFill>
                  <a:schemeClr val="tx2">
                    <a:lumMod val="75000"/>
                  </a:schemeClr>
                </a:solidFill>
                <a:latin typeface="Garamond" panose="02020404030301010803" pitchFamily="18" charset="0"/>
              </a:rPr>
              <a:t>This </a:t>
            </a:r>
            <a:r>
              <a:rPr lang="en-US" altLang="en-US" b="0" dirty="0" err="1">
                <a:solidFill>
                  <a:schemeClr val="tx2">
                    <a:lumMod val="75000"/>
                  </a:schemeClr>
                </a:solidFill>
                <a:latin typeface="Garamond" panose="02020404030301010803" pitchFamily="18" charset="0"/>
              </a:rPr>
              <a:t>overfits</a:t>
            </a:r>
            <a:r>
              <a:rPr lang="en-US" altLang="en-US" b="0" dirty="0">
                <a:solidFill>
                  <a:schemeClr val="tx2">
                    <a:lumMod val="75000"/>
                  </a:schemeClr>
                </a:solidFill>
                <a:latin typeface="Garamond" panose="02020404030301010803" pitchFamily="18" charset="0"/>
              </a:rPr>
              <a:t> the data, which end up fitting noise in the data</a:t>
            </a:r>
          </a:p>
          <a:p>
            <a:pPr eaLnBrk="1" hangingPunct="1"/>
            <a:endParaRPr lang="en-US" altLang="en-US" b="0" dirty="0">
              <a:solidFill>
                <a:schemeClr val="tx2">
                  <a:lumMod val="75000"/>
                </a:schemeClr>
              </a:solidFill>
              <a:latin typeface="Garamond" panose="02020404030301010803" pitchFamily="18" charset="0"/>
            </a:endParaRPr>
          </a:p>
          <a:p>
            <a:pPr eaLnBrk="1" hangingPunct="1"/>
            <a:r>
              <a:rPr lang="en-US" altLang="en-US" b="0" dirty="0">
                <a:solidFill>
                  <a:schemeClr val="tx2">
                    <a:lumMod val="75000"/>
                  </a:schemeClr>
                </a:solidFill>
                <a:latin typeface="Garamond" panose="02020404030301010803" pitchFamily="18" charset="0"/>
              </a:rPr>
              <a:t>Overfitting leads to low predictive accuracy of new data</a:t>
            </a:r>
          </a:p>
          <a:p>
            <a:pPr eaLnBrk="1" hangingPunct="1"/>
            <a:endParaRPr lang="en-US" altLang="en-US" b="0" dirty="0">
              <a:solidFill>
                <a:schemeClr val="tx2">
                  <a:lumMod val="75000"/>
                </a:schemeClr>
              </a:solidFill>
              <a:latin typeface="Garamond" panose="02020404030301010803" pitchFamily="18" charset="0"/>
            </a:endParaRPr>
          </a:p>
          <a:p>
            <a:pPr eaLnBrk="1" hangingPunct="1"/>
            <a:r>
              <a:rPr lang="en-US" altLang="en-US" b="0" dirty="0">
                <a:solidFill>
                  <a:schemeClr val="tx2">
                    <a:lumMod val="75000"/>
                  </a:schemeClr>
                </a:solidFill>
                <a:latin typeface="Garamond" panose="02020404030301010803" pitchFamily="18" charset="0"/>
              </a:rPr>
              <a:t>Past a certain point, the error rate for the validation data starts to increase</a:t>
            </a:r>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C075710-2DC1-4274-B814-D7BA5EE20F22}" type="slidenum">
              <a:rPr lang="en-US" altLang="en-US">
                <a:solidFill>
                  <a:srgbClr val="FFFFFF"/>
                </a:solidFill>
                <a:latin typeface="Franklin Gothic Book" panose="020B0503020102020204" pitchFamily="34" charset="0"/>
              </a:rPr>
              <a:pPr eaLnBrk="1" hangingPunct="1"/>
              <a:t>2</a:t>
            </a:fld>
            <a:endParaRPr lang="en-US" altLang="en-US">
              <a:solidFill>
                <a:srgbClr val="FFFFFF"/>
              </a:solidFill>
              <a:latin typeface="Franklin Gothic Book" panose="020B0503020102020204" pitchFamily="34" charset="0"/>
            </a:endParaRPr>
          </a:p>
        </p:txBody>
      </p:sp>
      <p:pic>
        <p:nvPicPr>
          <p:cNvPr id="2" name="7_3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6588" y="4708525"/>
            <a:ext cx="487362" cy="487363"/>
          </a:xfrm>
          <a:prstGeom prst="rect">
            <a:avLst/>
          </a:prstGeom>
        </p:spPr>
      </p:pic>
    </p:spTree>
    <p:extLst>
      <p:ext uri="{BB962C8B-B14F-4D97-AF65-F5344CB8AC3E}">
        <p14:creationId xmlns:p14="http://schemas.microsoft.com/office/powerpoint/2010/main" val="24776763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3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4"/>
          <p:cNvSpPr>
            <a:spLocks noGrp="1"/>
          </p:cNvSpPr>
          <p:nvPr>
            <p:ph type="title"/>
          </p:nvPr>
        </p:nvSpPr>
        <p:spPr>
          <a:xfrm>
            <a:off x="2246994" y="0"/>
            <a:ext cx="6897006" cy="1065620"/>
          </a:xfrm>
        </p:spPr>
        <p:txBody>
          <a:bodyPr/>
          <a:lstStyle/>
          <a:p>
            <a:pPr eaLnBrk="1" hangingPunct="1"/>
            <a:r>
              <a:rPr lang="en-US" altLang="en-US" dirty="0"/>
              <a:t>Full Tree Error Rate</a:t>
            </a:r>
          </a:p>
        </p:txBody>
      </p:sp>
      <p:pic>
        <p:nvPicPr>
          <p:cNvPr id="30723" name="Content Placeholder 6" descr="CT-overfit.jpg"/>
          <p:cNvPicPr>
            <a:picLocks noGrp="1" noChangeAspect="1"/>
          </p:cNvPicPr>
          <p:nvPr>
            <p:ph sz="quarter" idx="1"/>
          </p:nvPr>
        </p:nvPicPr>
        <p:blipFill>
          <a:blip r:embed="rId5">
            <a:extLst>
              <a:ext uri="{28A0092B-C50C-407E-A947-70E740481C1C}">
                <a14:useLocalDpi xmlns:a14="http://schemas.microsoft.com/office/drawing/2010/main" val="0"/>
              </a:ext>
            </a:extLst>
          </a:blip>
          <a:srcRect/>
          <a:stretch>
            <a:fillRect/>
          </a:stretch>
        </p:blipFill>
        <p:spPr>
          <a:xfrm>
            <a:off x="2459420" y="1216430"/>
            <a:ext cx="4774038" cy="2944806"/>
          </a:xfrm>
        </p:spPr>
      </p:pic>
      <p:sp>
        <p:nvSpPr>
          <p:cNvPr id="5" name="Slide Number Placeholder 4"/>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5619BC5-CB59-4A1C-BA15-10FC4E88C4B1}" type="slidenum">
              <a:rPr lang="en-US" altLang="en-US">
                <a:solidFill>
                  <a:srgbClr val="FFFFFF"/>
                </a:solidFill>
                <a:latin typeface="Franklin Gothic Book" panose="020B0503020102020204" pitchFamily="34" charset="0"/>
              </a:rPr>
              <a:pPr eaLnBrk="1" hangingPunct="1"/>
              <a:t>3</a:t>
            </a:fld>
            <a:endParaRPr lang="en-US" altLang="en-US">
              <a:solidFill>
                <a:srgbClr val="FFFFFF"/>
              </a:solidFill>
              <a:latin typeface="Franklin Gothic Book" panose="020B0503020102020204" pitchFamily="34" charset="0"/>
            </a:endParaRPr>
          </a:p>
        </p:txBody>
      </p:sp>
      <p:pic>
        <p:nvPicPr>
          <p:cNvPr id="2" name="7_3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11175" y="4683125"/>
            <a:ext cx="487363" cy="487363"/>
          </a:xfrm>
          <a:prstGeom prst="rect">
            <a:avLst/>
          </a:prstGeom>
        </p:spPr>
      </p:pic>
    </p:spTree>
    <p:extLst>
      <p:ext uri="{BB962C8B-B14F-4D97-AF65-F5344CB8AC3E}">
        <p14:creationId xmlns:p14="http://schemas.microsoft.com/office/powerpoint/2010/main" val="20957260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389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ltLang="en-US" dirty="0"/>
              <a:t>Example</a:t>
            </a:r>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8079FDD-F934-4DB3-B0DE-B6944CFA4BBA}" type="slidenum">
              <a:rPr lang="en-US" altLang="en-US">
                <a:solidFill>
                  <a:srgbClr val="FFFFFF"/>
                </a:solidFill>
                <a:latin typeface="Franklin Gothic Book" panose="020B0503020102020204" pitchFamily="34" charset="0"/>
              </a:rPr>
              <a:pPr eaLnBrk="1" hangingPunct="1"/>
              <a:t>4</a:t>
            </a:fld>
            <a:endParaRPr lang="en-US" altLang="en-US">
              <a:solidFill>
                <a:srgbClr val="FFFFFF"/>
              </a:solidFill>
              <a:latin typeface="Franklin Gothic Book" panose="020B0503020102020204" pitchFamily="34" charset="0"/>
            </a:endParaRPr>
          </a:p>
        </p:txBody>
      </p:sp>
      <p:pic>
        <p:nvPicPr>
          <p:cNvPr id="6" name="Content Placeholder 3" descr="CT-mowerSPLITS.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2388477" y="859222"/>
            <a:ext cx="4855778" cy="3788518"/>
          </a:xfrm>
          <a:prstGeom prst="rect">
            <a:avLst/>
          </a:prstGeom>
        </p:spPr>
      </p:pic>
      <p:pic>
        <p:nvPicPr>
          <p:cNvPr id="2" name="7_3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6575" y="4721225"/>
            <a:ext cx="487363" cy="487363"/>
          </a:xfrm>
          <a:prstGeom prst="rect">
            <a:avLst/>
          </a:prstGeom>
        </p:spPr>
      </p:pic>
    </p:spTree>
    <p:extLst>
      <p:ext uri="{BB962C8B-B14F-4D97-AF65-F5344CB8AC3E}">
        <p14:creationId xmlns:p14="http://schemas.microsoft.com/office/powerpoint/2010/main" val="9565534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5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839061" y="-63062"/>
            <a:ext cx="6897006" cy="1065620"/>
          </a:xfrm>
        </p:spPr>
        <p:txBody>
          <a:bodyPr/>
          <a:lstStyle/>
          <a:p>
            <a:pPr eaLnBrk="1" hangingPunct="1"/>
            <a:r>
              <a:rPr lang="en-US" altLang="en-US" dirty="0"/>
              <a:t>Pruning	</a:t>
            </a:r>
          </a:p>
        </p:txBody>
      </p:sp>
      <p:sp>
        <p:nvSpPr>
          <p:cNvPr id="32771" name="Content Placeholder 2"/>
          <p:cNvSpPr>
            <a:spLocks noGrp="1"/>
          </p:cNvSpPr>
          <p:nvPr>
            <p:ph sz="quarter" idx="1"/>
          </p:nvPr>
        </p:nvSpPr>
        <p:spPr>
          <a:xfrm>
            <a:off x="1749971" y="1059185"/>
            <a:ext cx="7110249" cy="3429000"/>
          </a:xfrm>
        </p:spPr>
        <p:txBody>
          <a:bodyPr>
            <a:normAutofit fontScale="92500" lnSpcReduction="20000"/>
          </a:bodyPr>
          <a:lstStyle/>
          <a:p>
            <a:pPr eaLnBrk="1" hangingPunct="1"/>
            <a:r>
              <a:rPr lang="en-US" altLang="en-US" sz="2400" b="0" dirty="0">
                <a:solidFill>
                  <a:schemeClr val="tx2">
                    <a:lumMod val="75000"/>
                  </a:schemeClr>
                </a:solidFill>
                <a:latin typeface="Garamond" panose="02020404030301010803" pitchFamily="18" charset="0"/>
              </a:rPr>
              <a:t>CART lets tree grow to full extent, then prunes it back</a:t>
            </a:r>
          </a:p>
          <a:p>
            <a:pPr eaLnBrk="1" hangingPunct="1"/>
            <a:endParaRPr lang="en-US" altLang="en-US" sz="2400" b="0" dirty="0">
              <a:solidFill>
                <a:schemeClr val="tx2">
                  <a:lumMod val="75000"/>
                </a:schemeClr>
              </a:solidFill>
              <a:latin typeface="Garamond" panose="02020404030301010803" pitchFamily="18" charset="0"/>
            </a:endParaRPr>
          </a:p>
          <a:p>
            <a:pPr eaLnBrk="1" hangingPunct="1"/>
            <a:r>
              <a:rPr lang="en-US" altLang="en-US" sz="2400" b="0" dirty="0">
                <a:solidFill>
                  <a:schemeClr val="tx2">
                    <a:lumMod val="75000"/>
                  </a:schemeClr>
                </a:solidFill>
                <a:latin typeface="Garamond" panose="02020404030301010803" pitchFamily="18" charset="0"/>
              </a:rPr>
              <a:t>Idea is to find that point at which the validation error begins to rise</a:t>
            </a:r>
          </a:p>
          <a:p>
            <a:pPr eaLnBrk="1" hangingPunct="1"/>
            <a:endParaRPr lang="en-US" altLang="en-US" sz="2400" b="0" dirty="0">
              <a:solidFill>
                <a:schemeClr val="tx2">
                  <a:lumMod val="75000"/>
                </a:schemeClr>
              </a:solidFill>
              <a:latin typeface="Garamond" panose="02020404030301010803" pitchFamily="18" charset="0"/>
            </a:endParaRPr>
          </a:p>
          <a:p>
            <a:pPr eaLnBrk="1" hangingPunct="1"/>
            <a:r>
              <a:rPr lang="en-US" altLang="en-US" sz="2400" b="0" dirty="0">
                <a:solidFill>
                  <a:schemeClr val="tx2">
                    <a:lumMod val="75000"/>
                  </a:schemeClr>
                </a:solidFill>
                <a:latin typeface="Garamond" panose="02020404030301010803" pitchFamily="18" charset="0"/>
              </a:rPr>
              <a:t>Generate successively smaller trees by pruning leaves</a:t>
            </a:r>
          </a:p>
          <a:p>
            <a:pPr eaLnBrk="1" hangingPunct="1"/>
            <a:endParaRPr lang="en-US" altLang="en-US" sz="2400" b="0" dirty="0">
              <a:solidFill>
                <a:schemeClr val="tx2">
                  <a:lumMod val="75000"/>
                </a:schemeClr>
              </a:solidFill>
              <a:latin typeface="Garamond" panose="02020404030301010803" pitchFamily="18" charset="0"/>
            </a:endParaRPr>
          </a:p>
          <a:p>
            <a:pPr eaLnBrk="1" hangingPunct="1"/>
            <a:r>
              <a:rPr lang="en-US" altLang="en-US" sz="2400" b="0" dirty="0">
                <a:solidFill>
                  <a:schemeClr val="tx2">
                    <a:lumMod val="75000"/>
                  </a:schemeClr>
                </a:solidFill>
                <a:latin typeface="Garamond" panose="02020404030301010803" pitchFamily="18" charset="0"/>
              </a:rPr>
              <a:t>At each pruning stage, multiple trees are possible</a:t>
            </a:r>
          </a:p>
          <a:p>
            <a:pPr eaLnBrk="1" hangingPunct="1"/>
            <a:endParaRPr lang="en-US" altLang="en-US" sz="2400" b="0" dirty="0">
              <a:solidFill>
                <a:schemeClr val="tx2">
                  <a:lumMod val="75000"/>
                </a:schemeClr>
              </a:solidFill>
              <a:latin typeface="Garamond" panose="02020404030301010803" pitchFamily="18" charset="0"/>
            </a:endParaRPr>
          </a:p>
          <a:p>
            <a:pPr eaLnBrk="1" hangingPunct="1"/>
            <a:r>
              <a:rPr lang="en-US" altLang="en-US" sz="2400" b="0" dirty="0">
                <a:solidFill>
                  <a:schemeClr val="tx2">
                    <a:lumMod val="75000"/>
                  </a:schemeClr>
                </a:solidFill>
                <a:latin typeface="Garamond" panose="02020404030301010803" pitchFamily="18" charset="0"/>
              </a:rPr>
              <a:t>Use cost complexity to choose the best tree at that stage</a:t>
            </a:r>
          </a:p>
          <a:p>
            <a:pPr eaLnBrk="1" hangingPunct="1">
              <a:buFont typeface="Wingdings 2" panose="05020102010507070707" pitchFamily="18" charset="2"/>
              <a:buNone/>
            </a:pPr>
            <a:endParaRPr lang="en-US" altLang="en-US" dirty="0"/>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16B15D4-1F4C-4896-ABC2-C118B52BFBC9}" type="slidenum">
              <a:rPr lang="en-US" altLang="en-US">
                <a:solidFill>
                  <a:srgbClr val="FFFFFF"/>
                </a:solidFill>
                <a:latin typeface="Franklin Gothic Book" panose="020B0503020102020204" pitchFamily="34" charset="0"/>
              </a:rPr>
              <a:pPr eaLnBrk="1" hangingPunct="1"/>
              <a:t>5</a:t>
            </a:fld>
            <a:endParaRPr lang="en-US" altLang="en-US">
              <a:solidFill>
                <a:srgbClr val="FFFFFF"/>
              </a:solidFill>
              <a:latin typeface="Franklin Gothic Book" panose="020B0503020102020204" pitchFamily="34" charset="0"/>
            </a:endParaRPr>
          </a:p>
        </p:txBody>
      </p:sp>
      <p:pic>
        <p:nvPicPr>
          <p:cNvPr id="2" name="7_3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8463" y="4645025"/>
            <a:ext cx="487362" cy="487363"/>
          </a:xfrm>
          <a:prstGeom prst="rect">
            <a:avLst/>
          </a:prstGeom>
        </p:spPr>
      </p:pic>
    </p:spTree>
    <p:extLst>
      <p:ext uri="{BB962C8B-B14F-4D97-AF65-F5344CB8AC3E}">
        <p14:creationId xmlns:p14="http://schemas.microsoft.com/office/powerpoint/2010/main" val="714874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4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2059778" y="771"/>
            <a:ext cx="6897006" cy="1065620"/>
          </a:xfrm>
        </p:spPr>
        <p:txBody>
          <a:bodyPr/>
          <a:lstStyle/>
          <a:p>
            <a:pPr eaLnBrk="1" hangingPunct="1"/>
            <a:r>
              <a:rPr lang="en-US" altLang="en-US" dirty="0"/>
              <a:t>Cost Complexity</a:t>
            </a:r>
          </a:p>
        </p:txBody>
      </p:sp>
      <p:sp>
        <p:nvSpPr>
          <p:cNvPr id="33795" name="Content Placeholder 2"/>
          <p:cNvSpPr>
            <a:spLocks noGrp="1"/>
          </p:cNvSpPr>
          <p:nvPr>
            <p:ph sz="quarter" idx="1"/>
          </p:nvPr>
        </p:nvSpPr>
        <p:spPr>
          <a:xfrm>
            <a:off x="1828799" y="1885950"/>
            <a:ext cx="6582103" cy="2628900"/>
          </a:xfrm>
        </p:spPr>
        <p:txBody>
          <a:bodyPr>
            <a:normAutofit/>
          </a:bodyPr>
          <a:lstStyle/>
          <a:p>
            <a:pPr eaLnBrk="1" hangingPunct="1">
              <a:buFont typeface="Wingdings 2" panose="05020102010507070707" pitchFamily="18" charset="2"/>
              <a:buNone/>
            </a:pPr>
            <a:r>
              <a:rPr lang="en-US" altLang="en-US" sz="2000" b="0" dirty="0">
                <a:solidFill>
                  <a:schemeClr val="tx2">
                    <a:lumMod val="75000"/>
                  </a:schemeClr>
                </a:solidFill>
                <a:latin typeface="Garamond" panose="02020404030301010803" pitchFamily="18" charset="0"/>
              </a:rPr>
              <a:t>CC(T) = cost complexity of tree, T</a:t>
            </a:r>
          </a:p>
          <a:p>
            <a:pPr eaLnBrk="1" hangingPunct="1">
              <a:buFont typeface="Wingdings 2" panose="05020102010507070707" pitchFamily="18" charset="2"/>
              <a:buNone/>
            </a:pPr>
            <a:r>
              <a:rPr lang="en-US" altLang="en-US" sz="2000" b="0" dirty="0">
                <a:solidFill>
                  <a:schemeClr val="tx2">
                    <a:lumMod val="75000"/>
                  </a:schemeClr>
                </a:solidFill>
                <a:latin typeface="Garamond" panose="02020404030301010803" pitchFamily="18" charset="0"/>
              </a:rPr>
              <a:t>Err(T) = proportion of misclassified records</a:t>
            </a:r>
          </a:p>
          <a:p>
            <a:pPr>
              <a:buNone/>
            </a:pPr>
            <a:r>
              <a:rPr lang="en-US" altLang="en-US" sz="2000" b="0" dirty="0">
                <a:solidFill>
                  <a:schemeClr val="tx2">
                    <a:lumMod val="75000"/>
                  </a:schemeClr>
                </a:solidFill>
                <a:latin typeface="Garamond" panose="02020404030301010803" pitchFamily="18" charset="0"/>
              </a:rPr>
              <a:t>L(T)= the number of terminal or leaf nodes in T</a:t>
            </a:r>
          </a:p>
          <a:p>
            <a:pPr>
              <a:buNone/>
            </a:pPr>
            <a:r>
              <a:rPr lang="en-US" altLang="en-US" sz="2000" b="0" i="1" dirty="0">
                <a:latin typeface="Symbol" panose="05050102010706020507" pitchFamily="18" charset="2"/>
              </a:rPr>
              <a:t>a</a:t>
            </a:r>
            <a:r>
              <a:rPr lang="en-US" altLang="en-US" sz="2000" b="0" dirty="0">
                <a:solidFill>
                  <a:schemeClr val="tx2">
                    <a:lumMod val="75000"/>
                  </a:schemeClr>
                </a:solidFill>
                <a:latin typeface="Garamond" panose="02020404030301010803" pitchFamily="18" charset="0"/>
              </a:rPr>
              <a:t> = penalty factor attached to tree size (set by user)</a:t>
            </a:r>
          </a:p>
          <a:p>
            <a:pPr eaLnBrk="1" hangingPunct="1">
              <a:buFont typeface="Wingdings 2" panose="05020102010507070707" pitchFamily="18" charset="2"/>
              <a:buNone/>
            </a:pPr>
            <a:endParaRPr lang="en-US" altLang="en-US" sz="2000" b="0" dirty="0">
              <a:solidFill>
                <a:schemeClr val="tx2">
                  <a:lumMod val="75000"/>
                </a:schemeClr>
              </a:solidFill>
              <a:latin typeface="Garamond" panose="02020404030301010803" pitchFamily="18" charset="0"/>
            </a:endParaRPr>
          </a:p>
          <a:p>
            <a:pPr eaLnBrk="1" hangingPunct="1"/>
            <a:r>
              <a:rPr lang="en-US" altLang="en-US" sz="2000" b="0" dirty="0">
                <a:solidFill>
                  <a:schemeClr val="tx2">
                    <a:lumMod val="75000"/>
                  </a:schemeClr>
                </a:solidFill>
                <a:latin typeface="Garamond" panose="02020404030301010803" pitchFamily="18" charset="0"/>
              </a:rPr>
              <a:t>Among trees of given size, choose the one with lowest CC</a:t>
            </a:r>
          </a:p>
          <a:p>
            <a:pPr eaLnBrk="1" hangingPunct="1"/>
            <a:r>
              <a:rPr lang="en-US" altLang="en-US" sz="2000" b="0" dirty="0">
                <a:solidFill>
                  <a:schemeClr val="tx2">
                    <a:lumMod val="75000"/>
                  </a:schemeClr>
                </a:solidFill>
                <a:latin typeface="Garamond" panose="02020404030301010803" pitchFamily="18" charset="0"/>
              </a:rPr>
              <a:t>Do this for each size of tree</a:t>
            </a:r>
          </a:p>
          <a:p>
            <a:pPr eaLnBrk="1" hangingPunct="1"/>
            <a:endParaRPr lang="en-US" altLang="en-US" dirty="0"/>
          </a:p>
        </p:txBody>
      </p:sp>
      <p:sp>
        <p:nvSpPr>
          <p:cNvPr id="33796" name="Content Placeholder 6"/>
          <p:cNvSpPr>
            <a:spLocks noGrp="1"/>
          </p:cNvSpPr>
          <p:nvPr>
            <p:ph sz="quarter" idx="2"/>
          </p:nvPr>
        </p:nvSpPr>
        <p:spPr>
          <a:xfrm>
            <a:off x="1956895" y="1065620"/>
            <a:ext cx="5998369" cy="685800"/>
          </a:xfrm>
        </p:spPr>
        <p:txBody>
          <a:bodyPr>
            <a:normAutofit/>
          </a:bodyPr>
          <a:lstStyle/>
          <a:p>
            <a:pPr eaLnBrk="1" hangingPunct="1">
              <a:buFont typeface="Wingdings 2" panose="05020102010507070707" pitchFamily="18" charset="2"/>
              <a:buNone/>
            </a:pPr>
            <a:r>
              <a:rPr lang="en-US" altLang="en-US"/>
              <a:t> </a:t>
            </a:r>
          </a:p>
          <a:p>
            <a:pPr eaLnBrk="1" hangingPunct="1">
              <a:buFont typeface="Wingdings 2" panose="05020102010507070707" pitchFamily="18" charset="2"/>
              <a:buNone/>
            </a:pPr>
            <a:endParaRPr lang="en-US" altLang="en-US"/>
          </a:p>
        </p:txBody>
      </p:sp>
      <p:sp>
        <p:nvSpPr>
          <p:cNvPr id="33797" name="Rectangle 2"/>
          <p:cNvSpPr>
            <a:spLocks noChangeArrowheads="1"/>
          </p:cNvSpPr>
          <p:nvPr/>
        </p:nvSpPr>
        <p:spPr bwMode="auto">
          <a:xfrm>
            <a:off x="1143001" y="-124104"/>
            <a:ext cx="184731" cy="24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013">
              <a:latin typeface="Perpetua" panose="02020502060401020303" pitchFamily="18" charset="0"/>
            </a:endParaRPr>
          </a:p>
        </p:txBody>
      </p:sp>
      <p:pic>
        <p:nvPicPr>
          <p:cNvPr id="33798" name="Picture 1"/>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3000" y="0"/>
            <a:ext cx="64294"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Text Box 11"/>
          <p:cNvSpPr txBox="1">
            <a:spLocks noChangeArrowheads="1"/>
          </p:cNvSpPr>
          <p:nvPr/>
        </p:nvSpPr>
        <p:spPr bwMode="auto">
          <a:xfrm>
            <a:off x="3695247" y="1200150"/>
            <a:ext cx="27432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950" i="1" dirty="0">
                <a:latin typeface="Franklin Gothic Book" panose="020B0503020102020204" pitchFamily="34" charset="0"/>
              </a:rPr>
              <a:t>CC(T) = Err(T) + </a:t>
            </a:r>
            <a:r>
              <a:rPr lang="en-US" altLang="en-US" sz="1950" i="1" dirty="0">
                <a:latin typeface="Symbol" panose="05050102010706020507" pitchFamily="18" charset="2"/>
              </a:rPr>
              <a:t>a</a:t>
            </a:r>
            <a:r>
              <a:rPr lang="en-US" altLang="en-US" sz="1950" i="1" dirty="0">
                <a:latin typeface="Franklin Gothic Book" panose="020B0503020102020204" pitchFamily="34" charset="0"/>
              </a:rPr>
              <a:t> L(T)</a:t>
            </a:r>
          </a:p>
        </p:txBody>
      </p:sp>
      <p:sp>
        <p:nvSpPr>
          <p:cNvPr id="9" name="Slide Number Placeholder 8"/>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692B35D-007C-4333-9DB5-F36D1D966EEC}" type="slidenum">
              <a:rPr lang="en-US" altLang="en-US">
                <a:solidFill>
                  <a:srgbClr val="FFFFFF"/>
                </a:solidFill>
                <a:latin typeface="Franklin Gothic Book" panose="020B0503020102020204" pitchFamily="34" charset="0"/>
              </a:rPr>
              <a:pPr eaLnBrk="1" hangingPunct="1"/>
              <a:t>6</a:t>
            </a:fld>
            <a:endParaRPr lang="en-US" altLang="en-US">
              <a:solidFill>
                <a:srgbClr val="FFFFFF"/>
              </a:solidFill>
              <a:latin typeface="Franklin Gothic Book" panose="020B0503020102020204" pitchFamily="34" charset="0"/>
            </a:endParaRPr>
          </a:p>
        </p:txBody>
      </p:sp>
      <p:pic>
        <p:nvPicPr>
          <p:cNvPr id="2" name="7_3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23875" y="4645025"/>
            <a:ext cx="487363" cy="487363"/>
          </a:xfrm>
          <a:prstGeom prst="rect">
            <a:avLst/>
          </a:prstGeom>
        </p:spPr>
      </p:pic>
    </p:spTree>
    <p:extLst>
      <p:ext uri="{BB962C8B-B14F-4D97-AF65-F5344CB8AC3E}">
        <p14:creationId xmlns:p14="http://schemas.microsoft.com/office/powerpoint/2010/main" val="21835226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37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2059778" y="771"/>
            <a:ext cx="6897006" cy="1065620"/>
          </a:xfrm>
        </p:spPr>
        <p:txBody>
          <a:bodyPr/>
          <a:lstStyle/>
          <a:p>
            <a:pPr eaLnBrk="1" hangingPunct="1"/>
            <a:r>
              <a:rPr lang="en-US" altLang="en-US" dirty="0"/>
              <a:t>Cost Complexity</a:t>
            </a:r>
          </a:p>
        </p:txBody>
      </p:sp>
      <p:sp>
        <p:nvSpPr>
          <p:cNvPr id="33796" name="Content Placeholder 6"/>
          <p:cNvSpPr>
            <a:spLocks noGrp="1"/>
          </p:cNvSpPr>
          <p:nvPr>
            <p:ph sz="quarter" idx="2"/>
          </p:nvPr>
        </p:nvSpPr>
        <p:spPr>
          <a:xfrm>
            <a:off x="1956895" y="1065620"/>
            <a:ext cx="5998369" cy="685800"/>
          </a:xfrm>
        </p:spPr>
        <p:txBody>
          <a:bodyPr>
            <a:normAutofit/>
          </a:bodyPr>
          <a:lstStyle/>
          <a:p>
            <a:pPr eaLnBrk="1" hangingPunct="1">
              <a:buFont typeface="Wingdings 2" panose="05020102010507070707" pitchFamily="18" charset="2"/>
              <a:buNone/>
            </a:pPr>
            <a:r>
              <a:rPr lang="en-US" altLang="en-US"/>
              <a:t> </a:t>
            </a:r>
          </a:p>
          <a:p>
            <a:pPr eaLnBrk="1" hangingPunct="1">
              <a:buFont typeface="Wingdings 2" panose="05020102010507070707" pitchFamily="18" charset="2"/>
              <a:buNone/>
            </a:pPr>
            <a:endParaRPr lang="en-US" altLang="en-US"/>
          </a:p>
        </p:txBody>
      </p:sp>
      <p:sp>
        <p:nvSpPr>
          <p:cNvPr id="33797" name="Rectangle 2"/>
          <p:cNvSpPr>
            <a:spLocks noChangeArrowheads="1"/>
          </p:cNvSpPr>
          <p:nvPr/>
        </p:nvSpPr>
        <p:spPr bwMode="auto">
          <a:xfrm>
            <a:off x="1143001" y="-124104"/>
            <a:ext cx="184731" cy="24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013">
              <a:latin typeface="Perpetua" panose="02020502060401020303" pitchFamily="18" charset="0"/>
            </a:endParaRPr>
          </a:p>
        </p:txBody>
      </p:sp>
      <p:pic>
        <p:nvPicPr>
          <p:cNvPr id="33798" name="Picture 1"/>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3000" y="0"/>
            <a:ext cx="64294"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8"/>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692B35D-007C-4333-9DB5-F36D1D966EEC}" type="slidenum">
              <a:rPr lang="en-US" altLang="en-US">
                <a:solidFill>
                  <a:srgbClr val="FFFFFF"/>
                </a:solidFill>
                <a:latin typeface="Franklin Gothic Book" panose="020B0503020102020204" pitchFamily="34" charset="0"/>
              </a:rPr>
              <a:pPr eaLnBrk="1" hangingPunct="1"/>
              <a:t>7</a:t>
            </a:fld>
            <a:endParaRPr lang="en-US" altLang="en-US">
              <a:solidFill>
                <a:srgbClr val="FFFFFF"/>
              </a:solidFill>
              <a:latin typeface="Franklin Gothic Book" panose="020B0503020102020204" pitchFamily="34" charset="0"/>
            </a:endParaRPr>
          </a:p>
        </p:txBody>
      </p:sp>
      <p:pic>
        <p:nvPicPr>
          <p:cNvPr id="49154" name="Picture 2" descr="https://discourse-cdn-sjc1.com/business6/uploads/analyticsvidhya/original/2X/8/862fe31da9c4dd467a8ea64f4307e631cd4a7805.png"/>
          <p:cNvPicPr>
            <a:picLocks noChangeAspect="1" noChangeArrowheads="1"/>
          </p:cNvPicPr>
          <p:nvPr/>
        </p:nvPicPr>
        <p:blipFill rotWithShape="1">
          <a:blip r:embed="rId6">
            <a:extLst>
              <a:ext uri="{28A0092B-C50C-407E-A947-70E740481C1C}">
                <a14:useLocalDpi xmlns:a14="http://schemas.microsoft.com/office/drawing/2010/main" val="0"/>
              </a:ext>
            </a:extLst>
          </a:blip>
          <a:srcRect t="-5360" b="-2"/>
          <a:stretch/>
        </p:blipFill>
        <p:spPr bwMode="auto">
          <a:xfrm>
            <a:off x="2301766" y="914401"/>
            <a:ext cx="4974276" cy="3690698"/>
          </a:xfrm>
          <a:prstGeom prst="rect">
            <a:avLst/>
          </a:prstGeom>
          <a:noFill/>
          <a:extLst>
            <a:ext uri="{909E8E84-426E-40DD-AFC4-6F175D3DCCD1}">
              <a14:hiddenFill xmlns:a14="http://schemas.microsoft.com/office/drawing/2010/main">
                <a:solidFill>
                  <a:srgbClr val="FFFFFF"/>
                </a:solidFill>
              </a14:hiddenFill>
            </a:ext>
          </a:extLst>
        </p:spPr>
      </p:pic>
      <p:pic>
        <p:nvPicPr>
          <p:cNvPr id="2" name="7_3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98475" y="4619625"/>
            <a:ext cx="487363" cy="487363"/>
          </a:xfrm>
          <a:prstGeom prst="rect">
            <a:avLst/>
          </a:prstGeom>
        </p:spPr>
      </p:pic>
    </p:spTree>
    <p:extLst>
      <p:ext uri="{BB962C8B-B14F-4D97-AF65-F5344CB8AC3E}">
        <p14:creationId xmlns:p14="http://schemas.microsoft.com/office/powerpoint/2010/main" val="36334979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6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4"/>
          <p:cNvSpPr>
            <a:spLocks noGrp="1"/>
          </p:cNvSpPr>
          <p:nvPr>
            <p:ph type="title"/>
          </p:nvPr>
        </p:nvSpPr>
        <p:spPr/>
        <p:txBody>
          <a:bodyPr/>
          <a:lstStyle/>
          <a:p>
            <a:pPr eaLnBrk="1" hangingPunct="1"/>
            <a:r>
              <a:rPr lang="en-US" altLang="en-US"/>
              <a:t>Using Validation Error to Prune</a:t>
            </a:r>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FECD495-5C73-4F24-ADAA-23901D7D9E71}" type="slidenum">
              <a:rPr lang="en-US" altLang="en-US">
                <a:solidFill>
                  <a:srgbClr val="FFFFFF"/>
                </a:solidFill>
                <a:latin typeface="Franklin Gothic Book" panose="020B0503020102020204" pitchFamily="34" charset="0"/>
              </a:rPr>
              <a:pPr eaLnBrk="1" hangingPunct="1"/>
              <a:t>8</a:t>
            </a:fld>
            <a:endParaRPr lang="en-US" altLang="en-US">
              <a:solidFill>
                <a:srgbClr val="FFFFFF"/>
              </a:solidFill>
              <a:latin typeface="Franklin Gothic Book" panose="020B0503020102020204" pitchFamily="34" charset="0"/>
            </a:endParaRPr>
          </a:p>
        </p:txBody>
      </p:sp>
      <p:pic>
        <p:nvPicPr>
          <p:cNvPr id="15362" name="Picture 2" descr="Plot of error against tree size for training and testing dat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7301" y="1164184"/>
            <a:ext cx="5854511" cy="3254086"/>
          </a:xfrm>
          <a:prstGeom prst="rect">
            <a:avLst/>
          </a:prstGeom>
          <a:noFill/>
          <a:extLst>
            <a:ext uri="{909E8E84-426E-40DD-AFC4-6F175D3DCCD1}">
              <a14:hiddenFill xmlns:a14="http://schemas.microsoft.com/office/drawing/2010/main">
                <a:solidFill>
                  <a:srgbClr val="FFFFFF"/>
                </a:solidFill>
              </a14:hiddenFill>
            </a:ext>
          </a:extLst>
        </p:spPr>
      </p:pic>
      <p:pic>
        <p:nvPicPr>
          <p:cNvPr id="2" name="7_3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49288" y="4670425"/>
            <a:ext cx="487362" cy="487363"/>
          </a:xfrm>
          <a:prstGeom prst="rect">
            <a:avLst/>
          </a:prstGeom>
        </p:spPr>
      </p:pic>
    </p:spTree>
    <p:extLst>
      <p:ext uri="{BB962C8B-B14F-4D97-AF65-F5344CB8AC3E}">
        <p14:creationId xmlns:p14="http://schemas.microsoft.com/office/powerpoint/2010/main" val="11433623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56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24837</TotalTime>
  <Words>1057</Words>
  <Application>Microsoft Macintosh PowerPoint</Application>
  <PresentationFormat>On-screen Show (16:9)</PresentationFormat>
  <Paragraphs>57</Paragraphs>
  <Slides>8</Slides>
  <Notes>8</Notes>
  <HiddenSlides>0</HiddenSlides>
  <MMClips>8</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Arial Black</vt:lpstr>
      <vt:lpstr>Calibri</vt:lpstr>
      <vt:lpstr>Franklin Gothic Book</vt:lpstr>
      <vt:lpstr>Garamond</vt:lpstr>
      <vt:lpstr>Perpetua</vt:lpstr>
      <vt:lpstr>Symbol</vt:lpstr>
      <vt:lpstr>Wingdings 2</vt:lpstr>
      <vt:lpstr>Office Theme</vt:lpstr>
      <vt:lpstr>Pruning Trees</vt:lpstr>
      <vt:lpstr>Stopping Tree Growth</vt:lpstr>
      <vt:lpstr>Full Tree Error Rate</vt:lpstr>
      <vt:lpstr>Example</vt:lpstr>
      <vt:lpstr>Pruning </vt:lpstr>
      <vt:lpstr>Cost Complexity</vt:lpstr>
      <vt:lpstr>Cost Complexity</vt:lpstr>
      <vt:lpstr>Using Validation Error to Prune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Harron Young</cp:lastModifiedBy>
  <cp:revision>339</cp:revision>
  <dcterms:created xsi:type="dcterms:W3CDTF">2016-02-11T18:06:46Z</dcterms:created>
  <dcterms:modified xsi:type="dcterms:W3CDTF">2019-02-07T22:21:37Z</dcterms:modified>
</cp:coreProperties>
</file>